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D06255-785C-4C43-ADFB-972B437A1B93}">
  <a:tblStyle styleId="{0BD06255-785C-4C43-ADFB-972B437A1B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d516a154b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d516a154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d516a154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d516a154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bc4508cd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bc4508cd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d513a42a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d513a42a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relationship type between a row of a table and a row or multiple rows of another 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Modality </a:t>
            </a:r>
            <a:r>
              <a:rPr lang="en-GB" sz="1200">
                <a:solidFill>
                  <a:srgbClr val="222222"/>
                </a:solidFill>
                <a:latin typeface="Verdana"/>
                <a:ea typeface="Verdana"/>
                <a:cs typeface="Verdana"/>
                <a:sym typeface="Verdana"/>
              </a:rPr>
              <a:t>describes whether a relationship between two or more entities is even required or not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513a42a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513a42a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One-to-one, ticket holder has one and only one seat, a seat belongs to one and only one ticket holder.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One-to-many, 1-0 can be null, : A user can have from 0 to many cards but a credit card can </a:t>
            </a:r>
            <a:r>
              <a:rPr lang="en-GB"/>
              <a:t>belong</a:t>
            </a:r>
            <a:r>
              <a:rPr lang="en-GB"/>
              <a:t> to one and only one holder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One-to-many, 1-1 not null: An author can have from 1 to many books (but needs at least one to be an author)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Many-to-Many 1 student can follow 1 to many courses, one course can be followed from 1 to many students.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cc744b63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cc744b63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bb3bf5f1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bb3bf5f1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image is a Morph baby between Jennifer Anniston and Jennifer Lawrence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bb3bf5f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bb3bf5f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d513a42a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d513a42a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bb3bf5f1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bb3bf5f1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cc744b6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cc744b6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d4a064d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d4a064d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to go to Group by.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d513a42a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d513a42a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to go to Group by.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d513a42a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d513a42a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name, population FROM city WHERE population = 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(select MAX(population) FROM city WHERE countrycode = "BEL");</a:t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name, population FROM city WHERE population = (select MIN(population) FROM city WHERE countrycode = "JPN");</a:t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cc744b63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cc744b63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bb3bf5f1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bb3bf5f1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d513a42a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d513a42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d516a154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d516a154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d4a064dc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d4a064dc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Remark that the columns Name and Population are ambiguous; Therefore we use aliases. We create an alias cityCount as well.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d205ce8b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d205ce8b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513a42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513a42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cc744b6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cc744b6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d513a42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d513a42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bb3bf5f1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bb3bf5f1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513a42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513a42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to link/ establish a relationship tables. It is common for a table to have 2 or more foreign keys. For example the roles table has 2 foreign keys. A foreign key  points to the primary key of another table.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bb3bf5f1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bb3bf5f1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d513a42a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d513a42a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d513a42a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d513a42a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bb3bf5f1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bb3bf5f1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bb3bf5f1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bb3bf5f1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bb3bf5f1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bb3bf5f1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you see here?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b3bf5f1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b3bf5f1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d513a42a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d513a42a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cc744b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cc744b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d513a42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d513a42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cc744b63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cc744b6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cc744b63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cc744b63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bb3bf5f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bb3bf5f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Instead of JOIN you can use subSELECT.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subselect is a value you obtain via another SELECT statement.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bc4508c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bc4508c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bb3bf5f1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bb3bf5f1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13a42a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13a42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205ce8b8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d205ce8b8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d12449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d12449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bb3bf5f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bb3bf5f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d205ce8b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d205ce8b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d205ce8b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d205ce8b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d513a42a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d513a42a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513a42a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d513a42a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d513a42a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d513a42a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Maybe the key was forgotten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The data model has changed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 new functionality requires an additional index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d513a42a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d513a42a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name, population FROM city WHERE population = 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(select MAX(population) FROM city WHERE countrycode = "IND");</a:t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c.Name, COUNT(*) 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cityCount FROM country AS c INNER JOIN city AS t ON Countrycode = Code WHERE t.Population &gt;= 1000000 GROUP BY Code HAVING cityCount &gt;= 10;</a:t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count(*) as count, floor(age/10)*10 as d from actors group by d;</a:t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gender, MIN(age) AS min_age, MAX(age) As max_age FROM actors group by gender;</a:t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bc4508cd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bc4508cd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d513a42a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d513a42a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b3bf5f1f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b3bf5f1f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c4508cd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bc4508cd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c4508cdb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c4508cdb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d516a154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d516a154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lucidchart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commons.wikimedia.org/wiki/File:Wikimedia_Conferentie_2016_-_RONN_-_22.jp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open?id=1qgG9lJdrG-_SxSUXUoWkBO-Lvb10cqMh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</a:rPr>
              <a:t>HackYourFuture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</a:rPr>
              <a:t>Databases - Lesson </a:t>
            </a:r>
            <a:r>
              <a:rPr lang="en-GB" sz="5200"/>
              <a:t>2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Class 4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0443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Borja Romero         Gina Stavropoulou	   	Geert Van Pamel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64100" y="4484000"/>
            <a:ext cx="8520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Lessons 1,2,3      				 Lessons 1,2            		          	 Lessons 2,3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715250" y="55275"/>
            <a:ext cx="1510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13</a:t>
            </a:r>
            <a:r>
              <a:rPr i="1" lang="en-GB"/>
              <a:t>/07/2019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(INSERT)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INSERT INTO STUDENT VALUES (1, ‘Rob’, ‘Smith’, 54, ‘Course A’);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also: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INSERT INTO STUDENT (Id, FirstName, LastName, Age, CourseTitle)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VALUES (1, ‘Rob’ , ‘Smith’, 54, ‘Course A’);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INSERT INTO STUDENT (Id, FirstName, LastName, Age) </a:t>
            </a:r>
            <a:r>
              <a:rPr lang="en-GB" sz="1400"/>
              <a:t>-- No course title =&gt; NULL value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VALUES (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1, ‘Rob’ , ‘Smith’, 54);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you think that will happen to the Course Title?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(INSERT)	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even more: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Imagine you need to copy all cities from Europe to a new table.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202625" y="2188925"/>
            <a:ext cx="85206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EuropeanCities (name, population, region)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name, population, region FROM city WHERE region LIKE ‘%Europe%’;</a:t>
            </a:r>
            <a:r>
              <a:rPr lang="en-GB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above is combining the INSERT with the SELECT.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could even have created the table: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EuropeanCities</a:t>
            </a:r>
            <a:endParaRPr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name, population, region FROM city WHERE region LIKE ‘%Europe%’;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2628350"/>
            <a:ext cx="1593301" cy="13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(ERD</a:t>
            </a:r>
            <a:r>
              <a:rPr lang="en-GB"/>
              <a:t>)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193925"/>
            <a:ext cx="60707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Cardinality &amp; Modality	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075" y="1017737"/>
            <a:ext cx="3125207" cy="25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50" y="3660813"/>
            <a:ext cx="6229350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680025" y="1273500"/>
            <a:ext cx="4611900" cy="20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Cardinality :</a:t>
            </a:r>
            <a:r>
              <a:rPr lang="en-GB"/>
              <a:t> the type of relationship between rows of tables. 3 cases: One-to-one, one-to-many, many-to-many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Modality: </a:t>
            </a:r>
            <a:r>
              <a:rPr lang="en-GB"/>
              <a:t>if the relationship between the entities is mandatory (NOT NULL, “1”) or not (NULL, “0”).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Cardinality &amp; Modality	</a:t>
            </a:r>
            <a:endParaRPr/>
          </a:p>
        </p:txBody>
      </p:sp>
      <p:sp>
        <p:nvSpPr>
          <p:cNvPr id="147" name="Google Shape;147;p26"/>
          <p:cNvSpPr txBox="1"/>
          <p:nvPr/>
        </p:nvSpPr>
        <p:spPr>
          <a:xfrm>
            <a:off x="531650" y="1181750"/>
            <a:ext cx="6800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relationship between the following entities?</a:t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894250" y="1861775"/>
            <a:ext cx="1238400" cy="40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Ticker Holder</a:t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3142350" y="1858025"/>
            <a:ext cx="622500" cy="40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Seat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867500" y="2692500"/>
            <a:ext cx="964500" cy="40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2800350" y="2692500"/>
            <a:ext cx="1306500" cy="40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 card</a:t>
            </a:r>
            <a:endParaRPr/>
          </a:p>
        </p:txBody>
      </p:sp>
      <p:cxnSp>
        <p:nvCxnSpPr>
          <p:cNvPr id="152" name="Google Shape;152;p26"/>
          <p:cNvCxnSpPr>
            <a:stCxn id="148" idx="3"/>
            <a:endCxn id="149" idx="1"/>
          </p:cNvCxnSpPr>
          <p:nvPr/>
        </p:nvCxnSpPr>
        <p:spPr>
          <a:xfrm flipH="1" rot="10800000">
            <a:off x="2132650" y="2062175"/>
            <a:ext cx="1009800" cy="3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6"/>
          <p:cNvCxnSpPr>
            <a:stCxn id="150" idx="3"/>
            <a:endCxn id="151" idx="1"/>
          </p:cNvCxnSpPr>
          <p:nvPr/>
        </p:nvCxnSpPr>
        <p:spPr>
          <a:xfrm>
            <a:off x="1832000" y="2896500"/>
            <a:ext cx="9684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6"/>
          <p:cNvSpPr txBox="1"/>
          <p:nvPr/>
        </p:nvSpPr>
        <p:spPr>
          <a:xfrm>
            <a:off x="867500" y="4437625"/>
            <a:ext cx="1135500" cy="40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2800350" y="4437625"/>
            <a:ext cx="1306500" cy="40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</a:t>
            </a:r>
            <a:endParaRPr/>
          </a:p>
        </p:txBody>
      </p:sp>
      <p:cxnSp>
        <p:nvCxnSpPr>
          <p:cNvPr id="156" name="Google Shape;156;p26"/>
          <p:cNvCxnSpPr>
            <a:stCxn id="154" idx="3"/>
            <a:endCxn id="155" idx="1"/>
          </p:cNvCxnSpPr>
          <p:nvPr/>
        </p:nvCxnSpPr>
        <p:spPr>
          <a:xfrm>
            <a:off x="2003000" y="4641625"/>
            <a:ext cx="7974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6"/>
          <p:cNvSpPr txBox="1"/>
          <p:nvPr/>
        </p:nvSpPr>
        <p:spPr>
          <a:xfrm>
            <a:off x="869500" y="3526963"/>
            <a:ext cx="964500" cy="40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Author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2802350" y="3526963"/>
            <a:ext cx="1306500" cy="4080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Book</a:t>
            </a:r>
            <a:endParaRPr/>
          </a:p>
        </p:txBody>
      </p:sp>
      <p:cxnSp>
        <p:nvCxnSpPr>
          <p:cNvPr id="159" name="Google Shape;159;p26"/>
          <p:cNvCxnSpPr>
            <a:stCxn id="157" idx="3"/>
            <a:endCxn id="158" idx="1"/>
          </p:cNvCxnSpPr>
          <p:nvPr/>
        </p:nvCxnSpPr>
        <p:spPr>
          <a:xfrm>
            <a:off x="1834000" y="3730963"/>
            <a:ext cx="9684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6"/>
          <p:cNvSpPr txBox="1"/>
          <p:nvPr/>
        </p:nvSpPr>
        <p:spPr>
          <a:xfrm>
            <a:off x="5646125" y="25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u="sng">
                <a:solidFill>
                  <a:schemeClr val="accent5"/>
                </a:solidFill>
                <a:hlinkClick r:id="rId3"/>
              </a:rPr>
              <a:t>https://www.lucidchart.com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DISTINCT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152475"/>
            <a:ext cx="85206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names of the actresses that we have in the database?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1436500" y="1589125"/>
            <a:ext cx="6659100" cy="3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fname </a:t>
            </a:r>
            <a:r>
              <a:rPr b="1"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actors </a:t>
            </a:r>
            <a:r>
              <a:rPr b="1"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gender = 'f';</a:t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+----------+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fname   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+----------+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Jennifer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Anne    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Meryl   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Jennifer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Helena  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+----------+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rows in set (0.00 sec)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825" y="2247395"/>
            <a:ext cx="3592274" cy="26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DISTINCT (2)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85206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but I just wanted to see the names, I have seen 2 Jennifers, any way to have only the set of different names without duplicates? Let’s try!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633175" y="2065525"/>
            <a:ext cx="8089800" cy="28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mysql&gt; </a:t>
            </a:r>
            <a:r>
              <a:rPr b="1"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DISTINCT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fname </a:t>
            </a:r>
            <a:r>
              <a:rPr b="1"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actors </a:t>
            </a:r>
            <a:r>
              <a:rPr b="1"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gender ='f';</a:t>
            </a:r>
            <a:endParaRPr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+----------+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fname   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+----------+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Jennifer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Anne    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Meryl   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 Helena   |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+----------+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GB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rows in set (0.00 sec)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031" y="2571750"/>
            <a:ext cx="1808419" cy="24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6781450" y="4450150"/>
            <a:ext cx="2079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(morph created between Jennifer Lawrence and Jennifer Anniston @ www.morphThing.com)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DISTINCT (Exercise time!) 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311700" y="1152475"/>
            <a:ext cx="4147500" cy="25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easy ones: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Connect to imdb (the new one).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Make a list with all the directors.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 Connect to world.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 Make a list of all the regions where there is a country that starts with ‘Q’.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5355825" y="1551200"/>
            <a:ext cx="38271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SELECT DISTINCT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director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films;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5355825" y="3657475"/>
            <a:ext cx="30000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 DISTINCT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region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country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"Q%";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DISTINCT (Exercise time!) 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520600" cy="25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difficult one: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Connect to the world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the countryLanguage 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Tell us the languages that are official in a country but they have a percentage of 0%. O_o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2815925" y="3107525"/>
            <a:ext cx="38271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SELECT DISTINCT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language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countryLanguage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isOfficial = 'T'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percentage = 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functions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11700" y="1177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the following: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fname, lname FROM actors WHERE gender ='f';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CONCAT ( fname, ' ', lname) FROM actors WHERE gender ='f';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CONCAT ( fname, ' ', UPPER (lname))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FROM actors WHERE gender ='f';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CONCAT ( substring(fname,1,1), '. ', UPPER (lname)) FROM actors WHERE gender ='f';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Who is who?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Geert Van Pamel</a:t>
            </a:r>
            <a:endParaRPr sz="19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Belgian, Dutch speaking + EN, FR, 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Engineer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Worked in the IT industry from 1984-2018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Ran multiple LAMP (Perl, PHP) servers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Volunteer for Wikimedia; active on Wikipedia, Commons, and Wikidata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Also active on OpenStreetMap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938" y="1301050"/>
            <a:ext cx="128587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712125" y="3074825"/>
            <a:ext cx="347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Photo: Ronn, CC BY-SA 4.0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 SELECT FUNCTIONS)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COUNT, MAX, MIN, (SUM &amp; AVG).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Use world.sql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many countries belong to the region “Northern Africa”?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many countries belong to the region “Southeast Asia”?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the population of the most populated city in Spain?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the population of the most populated city in Belgium?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 the same for the least populated (in China or Japan)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 SELECT FUNCTIONS)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COUNT, MAX, MIN.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Use world.sql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many countries belong to the region “Northern Africa”?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COUNT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(*) FROM country WHERE region = "Northern Africa";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many countries belong to the region “Southeast Asia”?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COUNT(*) FROM country WHERE region = "Southeast Asia";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 SELECT FUNCTIONS)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94275" y="726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the population of the most populated city in Spain?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MAX(population) FROM city WHERE countrycode = "ESP";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the population of the most populated city in Belgium?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 MAX(population) FROM city WHERE countrycode = "BEL";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 the same for the least populated (in China or Japan):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MIN(population) FROM city WHERE countrycode = "JPN";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BY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Pleaaaase, stop asking for regions! But what if …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COUNT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(*), region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FROM country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GROUP BY  region;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MAX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(population), countryCode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FROM city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GROUP BY countryCode;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…. gave the same results without asking many times.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100" y="1680225"/>
            <a:ext cx="33337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BY (Exercise time!)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 you!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Connect/use to the imdb database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Find how many actors and actresses are older than 60 grouped by their gender.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Find what is the maximum age for actors and actresses with only one query.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Connect/use the world database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Find in the country table, what is the highest life expectancy per region in regions containing the string Europe (‘%Europe%’)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BY (Exercise time!)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how many actors and actresses are older than 60 grouped by their gender.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gender, COUNT(*) FROM actors WHERE age&gt;60 GROUP BY gender;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Find what is the maximum age for actors and actresses with only one query.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gender, MAX(age) AS max_age FROM actors GROUP BY gender;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Find in the country table, what is the highest life expectancy per region in regions containing the string Europe (‘%Europe%’)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region, MAX(LifeExpectancy) AS max_LIFEEXP FROM country GROUP BY region HAVING region LIKE '%Europe%';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HAVING</a:t>
            </a:r>
            <a:endParaRPr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way to filter the aggregated (grouped) results (not the rows) 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88" y="1842439"/>
            <a:ext cx="7960525" cy="24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HAVING (is not WHERE)</a:t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152475"/>
            <a:ext cx="8520600" cy="16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 the country codes of the countries having at least 10 cities with 1 million inhabitants: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countrycode, COUNT(*) AS cityCount FROM city WHERE population &gt;= 1000000 GROUP BY countrycode HAVING cityCount &gt;= 10;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/>
        </p:nvSpPr>
        <p:spPr>
          <a:xfrm>
            <a:off x="311700" y="2756875"/>
            <a:ext cx="8222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42729"/>
                </a:solidFill>
                <a:highlight>
                  <a:srgbClr val="EFF0F1"/>
                </a:highlight>
              </a:rPr>
              <a:t>HAVING</a:t>
            </a:r>
            <a:r>
              <a:rPr lang="en-GB" sz="1800">
                <a:solidFill>
                  <a:srgbClr val="242729"/>
                </a:solidFill>
                <a:highlight>
                  <a:srgbClr val="FFFFFF"/>
                </a:highlight>
              </a:rPr>
              <a:t> is applied after the </a:t>
            </a:r>
            <a:r>
              <a:rPr b="1" lang="en-GB" sz="1800">
                <a:solidFill>
                  <a:srgbClr val="242729"/>
                </a:solidFill>
                <a:highlight>
                  <a:srgbClr val="EFF0F1"/>
                </a:highlight>
              </a:rPr>
              <a:t>GROUP BY</a:t>
            </a:r>
            <a:r>
              <a:rPr lang="en-GB" sz="1800">
                <a:solidFill>
                  <a:srgbClr val="242729"/>
                </a:solidFill>
                <a:highlight>
                  <a:srgbClr val="FFFFFF"/>
                </a:highlight>
              </a:rPr>
              <a:t> phase whereas </a:t>
            </a:r>
            <a:r>
              <a:rPr b="1" lang="en-GB" sz="1800">
                <a:solidFill>
                  <a:srgbClr val="242729"/>
                </a:solidFill>
                <a:highlight>
                  <a:srgbClr val="EFF0F1"/>
                </a:highlight>
              </a:rPr>
              <a:t>WHERE</a:t>
            </a:r>
            <a:r>
              <a:rPr lang="en-GB" sz="1800">
                <a:solidFill>
                  <a:srgbClr val="242729"/>
                </a:solidFill>
                <a:highlight>
                  <a:srgbClr val="FFFFFF"/>
                </a:highlight>
              </a:rPr>
              <a:t> is applied before the </a:t>
            </a:r>
            <a:r>
              <a:rPr b="1" lang="en-GB" sz="1800">
                <a:solidFill>
                  <a:srgbClr val="242729"/>
                </a:solidFill>
                <a:highlight>
                  <a:srgbClr val="EFF0F1"/>
                </a:highlight>
              </a:rPr>
              <a:t>GROUP BY</a:t>
            </a:r>
            <a:r>
              <a:rPr lang="en-GB" sz="1800">
                <a:solidFill>
                  <a:srgbClr val="242729"/>
                </a:solidFill>
                <a:highlight>
                  <a:srgbClr val="FFFFFF"/>
                </a:highlight>
              </a:rPr>
              <a:t> phase.</a:t>
            </a:r>
            <a:endParaRPr sz="1800"/>
          </a:p>
        </p:txBody>
      </p:sp>
      <p:sp>
        <p:nvSpPr>
          <p:cNvPr id="250" name="Google Shape;250;p39"/>
          <p:cNvSpPr txBox="1"/>
          <p:nvPr/>
        </p:nvSpPr>
        <p:spPr>
          <a:xfrm>
            <a:off x="436500" y="3633475"/>
            <a:ext cx="351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a, COUNT(*) AS c FROM mytable GROUP BY a WHERE c &gt; 1;</a:t>
            </a:r>
            <a:endParaRPr sz="1600"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39"/>
          <p:cNvSpPr/>
          <p:nvPr/>
        </p:nvSpPr>
        <p:spPr>
          <a:xfrm>
            <a:off x="4234675" y="3957350"/>
            <a:ext cx="707700" cy="37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9"/>
          <p:cNvSpPr txBox="1"/>
          <p:nvPr/>
        </p:nvSpPr>
        <p:spPr>
          <a:xfrm>
            <a:off x="5225150" y="3691500"/>
            <a:ext cx="351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a, COUNT(*) AS c FROM mytable GROUP BY a HAVING c &gt; 1;</a:t>
            </a:r>
            <a:endParaRPr sz="1600"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3" name="Google Shape;253;p39"/>
          <p:cNvCxnSpPr/>
          <p:nvPr/>
        </p:nvCxnSpPr>
        <p:spPr>
          <a:xfrm>
            <a:off x="1000175" y="3580400"/>
            <a:ext cx="2472600" cy="1131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9"/>
          <p:cNvCxnSpPr/>
          <p:nvPr/>
        </p:nvCxnSpPr>
        <p:spPr>
          <a:xfrm flipH="1" rot="10800000">
            <a:off x="855075" y="3734250"/>
            <a:ext cx="2530500" cy="994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UNION and MINUS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66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 if I want to access data that is in two tables together in one?</a:t>
            </a:r>
            <a:endParaRPr/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300" y="3227050"/>
            <a:ext cx="5416375" cy="1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288" y="1529450"/>
            <a:ext cx="509587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BREAK!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325" y="1017725"/>
            <a:ext cx="63682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(Kahoot!)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play: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Insert the quiz number shown on the screen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Read the question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You have 20’ to choose one of the answers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Answer the questions faster than the </a:t>
            </a:r>
            <a:r>
              <a:rPr lang="en-GB"/>
              <a:t>others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Multiple answers can possibly be right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Some answers are tricky (think twice)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Revision(PRIMARY KEY)</a:t>
            </a:r>
            <a:endParaRPr/>
          </a:p>
        </p:txBody>
      </p:sp>
      <p:graphicFrame>
        <p:nvGraphicFramePr>
          <p:cNvPr id="274" name="Google Shape;274;p42"/>
          <p:cNvGraphicFramePr/>
          <p:nvPr/>
        </p:nvGraphicFramePr>
        <p:xfrm>
          <a:off x="741200" y="197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{0BD06255-785C-4C43-ADFB-972B437A1B93}</a:tableStyleId>
              </a:tblPr>
              <a:tblGrid>
                <a:gridCol w="1915400"/>
                <a:gridCol w="1915400"/>
                <a:gridCol w="1915400"/>
                <a:gridCol w="2036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Last 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email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highlight>
                            <a:srgbClr val="FFFF00"/>
                          </a:highlight>
                        </a:rPr>
                        <a:t>1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Walder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Frey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walder19@gmail.com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highlight>
                            <a:srgbClr val="FFFF00"/>
                          </a:highlight>
                        </a:rPr>
                        <a:t>2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Walder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Frey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wfrey@gmail.com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highlight>
                            <a:srgbClr val="FFFF00"/>
                          </a:highlight>
                        </a:rPr>
                        <a:t>3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Walder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Frey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walderfrey@gmail.com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highlight>
                            <a:srgbClr val="FFFF00"/>
                          </a:highlight>
                        </a:rPr>
                        <a:t>4</a:t>
                      </a:r>
                      <a:endParaRPr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Walder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Frey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wfrey91@gmail.com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75" name="Google Shape;275;p42"/>
          <p:cNvSpPr txBox="1"/>
          <p:nvPr/>
        </p:nvSpPr>
        <p:spPr>
          <a:xfrm>
            <a:off x="311700" y="1152475"/>
            <a:ext cx="8520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595959"/>
                </a:solidFill>
              </a:rPr>
              <a:t>A field that uniquely identifies a record in the table.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929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show create</a:t>
            </a:r>
            <a:r>
              <a:rPr lang="en-GB"/>
              <a:t> </a:t>
            </a:r>
            <a:r>
              <a:rPr lang="en-GB"/>
              <a:t>table actors;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3"/>
          <p:cNvSpPr txBox="1"/>
          <p:nvPr/>
        </p:nvSpPr>
        <p:spPr>
          <a:xfrm>
            <a:off x="311700" y="1481175"/>
            <a:ext cx="34884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CREATE TABLE actors (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aid int(11),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fname varchar(50),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lname varchar(50),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biography text,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age tinyint(2),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gender varchar(1),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 PRIMARY KEY (aid)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 txBox="1"/>
          <p:nvPr/>
        </p:nvSpPr>
        <p:spPr>
          <a:xfrm>
            <a:off x="175700" y="3822475"/>
            <a:ext cx="31380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If you try to insert a new record (actor) with an id value that is already in the db you will get an error: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188" y="3911125"/>
            <a:ext cx="5265425" cy="9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Revision(PRIMARY KEY)</a:t>
            </a:r>
            <a:endParaRPr/>
          </a:p>
        </p:txBody>
      </p:sp>
      <p:sp>
        <p:nvSpPr>
          <p:cNvPr id="285" name="Google Shape;285;p43"/>
          <p:cNvSpPr txBox="1"/>
          <p:nvPr/>
        </p:nvSpPr>
        <p:spPr>
          <a:xfrm>
            <a:off x="4995175" y="1481175"/>
            <a:ext cx="34884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CREATE TABLE actors (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GB">
                <a:latin typeface="Courier New"/>
                <a:ea typeface="Courier New"/>
                <a:cs typeface="Courier New"/>
                <a:sym typeface="Courier New"/>
              </a:rPr>
              <a:t>aid int(11) PRIMARY KEY,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fname varchar(50),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lname varchar(50),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biography text,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age tinyint(2),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 gender varchar(1)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/>
          <p:nvPr/>
        </p:nvSpPr>
        <p:spPr>
          <a:xfrm>
            <a:off x="3400150" y="4248075"/>
            <a:ext cx="3132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 txBox="1"/>
          <p:nvPr/>
        </p:nvSpPr>
        <p:spPr>
          <a:xfrm>
            <a:off x="3919450" y="2133775"/>
            <a:ext cx="6525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OR</a:t>
            </a:r>
            <a:endParaRPr b="1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FOREIGN KEY</a:t>
            </a:r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311700" y="923875"/>
            <a:ext cx="86988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you refer the primary key column of a table in another table then it becomes a </a:t>
            </a:r>
            <a:r>
              <a:rPr b="1" lang="en-GB"/>
              <a:t>FOREIGN KEY. </a:t>
            </a:r>
            <a:r>
              <a:rPr lang="en-GB"/>
              <a:t>It is a column that </a:t>
            </a:r>
            <a:r>
              <a:rPr lang="en-GB"/>
              <a:t>uniquely identifies rows in another table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025" y="2223362"/>
            <a:ext cx="2644374" cy="24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4">
            <a:alphaModFix/>
          </a:blip>
          <a:srcRect b="0" l="0" r="3984" t="0"/>
          <a:stretch/>
        </p:blipFill>
        <p:spPr>
          <a:xfrm>
            <a:off x="210375" y="2263100"/>
            <a:ext cx="3175401" cy="23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4"/>
          <p:cNvSpPr/>
          <p:nvPr/>
        </p:nvSpPr>
        <p:spPr>
          <a:xfrm>
            <a:off x="218725" y="2263100"/>
            <a:ext cx="578100" cy="22767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/>
          <p:nvPr/>
        </p:nvSpPr>
        <p:spPr>
          <a:xfrm>
            <a:off x="4241500" y="2263100"/>
            <a:ext cx="508200" cy="23544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4"/>
          <p:cNvSpPr txBox="1"/>
          <p:nvPr/>
        </p:nvSpPr>
        <p:spPr>
          <a:xfrm>
            <a:off x="766825" y="4617500"/>
            <a:ext cx="1746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Actors table</a:t>
            </a:r>
            <a:endParaRPr/>
          </a:p>
        </p:txBody>
      </p:sp>
      <p:sp>
        <p:nvSpPr>
          <p:cNvPr id="299" name="Google Shape;299;p44"/>
          <p:cNvSpPr txBox="1"/>
          <p:nvPr/>
        </p:nvSpPr>
        <p:spPr>
          <a:xfrm>
            <a:off x="4365813" y="4657225"/>
            <a:ext cx="1746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</a:t>
            </a:r>
            <a:r>
              <a:rPr lang="en-GB"/>
              <a:t> table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5">
            <a:alphaModFix/>
          </a:blip>
          <a:srcRect b="0" l="0" r="23283" t="0"/>
          <a:stretch/>
        </p:blipFill>
        <p:spPr>
          <a:xfrm>
            <a:off x="6634650" y="2223350"/>
            <a:ext cx="2375954" cy="24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/>
        </p:nvSpPr>
        <p:spPr>
          <a:xfrm>
            <a:off x="6830438" y="4662650"/>
            <a:ext cx="1746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Films</a:t>
            </a:r>
            <a:r>
              <a:rPr lang="en-GB"/>
              <a:t> table</a:t>
            </a:r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4791075" y="2263100"/>
            <a:ext cx="508200" cy="2354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4"/>
          <p:cNvSpPr/>
          <p:nvPr/>
        </p:nvSpPr>
        <p:spPr>
          <a:xfrm>
            <a:off x="6704550" y="2263100"/>
            <a:ext cx="508200" cy="2276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4"/>
          <p:cNvSpPr txBox="1"/>
          <p:nvPr/>
        </p:nvSpPr>
        <p:spPr>
          <a:xfrm>
            <a:off x="311700" y="1875725"/>
            <a:ext cx="57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PK</a:t>
            </a:r>
            <a:endParaRPr/>
          </a:p>
        </p:txBody>
      </p:sp>
      <p:sp>
        <p:nvSpPr>
          <p:cNvPr id="305" name="Google Shape;305;p44"/>
          <p:cNvSpPr txBox="1"/>
          <p:nvPr/>
        </p:nvSpPr>
        <p:spPr>
          <a:xfrm>
            <a:off x="6634650" y="1917625"/>
            <a:ext cx="57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PK</a:t>
            </a:r>
            <a:endParaRPr/>
          </a:p>
        </p:txBody>
      </p:sp>
      <p:sp>
        <p:nvSpPr>
          <p:cNvPr id="306" name="Google Shape;306;p44"/>
          <p:cNvSpPr txBox="1"/>
          <p:nvPr/>
        </p:nvSpPr>
        <p:spPr>
          <a:xfrm>
            <a:off x="3688025" y="1886600"/>
            <a:ext cx="57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PK</a:t>
            </a:r>
            <a:endParaRPr/>
          </a:p>
        </p:txBody>
      </p:sp>
      <p:sp>
        <p:nvSpPr>
          <p:cNvPr id="307" name="Google Shape;307;p44"/>
          <p:cNvSpPr txBox="1"/>
          <p:nvPr/>
        </p:nvSpPr>
        <p:spPr>
          <a:xfrm>
            <a:off x="4282750" y="1886600"/>
            <a:ext cx="57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</a:t>
            </a:r>
            <a:r>
              <a:rPr lang="en-GB"/>
              <a:t>K</a:t>
            </a:r>
            <a:endParaRPr/>
          </a:p>
        </p:txBody>
      </p:sp>
      <p:sp>
        <p:nvSpPr>
          <p:cNvPr id="308" name="Google Shape;308;p44"/>
          <p:cNvSpPr txBox="1"/>
          <p:nvPr/>
        </p:nvSpPr>
        <p:spPr>
          <a:xfrm>
            <a:off x="4809175" y="1886600"/>
            <a:ext cx="5781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</a:t>
            </a:r>
            <a:r>
              <a:rPr lang="en-GB"/>
              <a:t>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 FOREIGN KEY definition</a:t>
            </a:r>
            <a:endParaRPr/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show create table roles;</a:t>
            </a:r>
            <a:endParaRPr sz="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"/>
          <p:cNvSpPr txBox="1"/>
          <p:nvPr/>
        </p:nvSpPr>
        <p:spPr>
          <a:xfrm>
            <a:off x="553100" y="1569500"/>
            <a:ext cx="59772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CREATE TABLE roles (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aid int(11) NOT NULL,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mid int(11) NOT NULL,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rname varchar(50) DEFAULT NULL,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rid int(11) NOT NULL,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PRIMARY KEY (rid),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GB" sz="1200">
                <a:latin typeface="Courier New"/>
                <a:ea typeface="Courier New"/>
                <a:cs typeface="Courier New"/>
                <a:sym typeface="Courier New"/>
              </a:rPr>
              <a:t>KEY mid (mid),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latin typeface="Courier New"/>
                <a:ea typeface="Courier New"/>
                <a:cs typeface="Courier New"/>
                <a:sym typeface="Courier New"/>
              </a:rPr>
              <a:t>  KEY aid (aid),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latin typeface="Courier New"/>
                <a:ea typeface="Courier New"/>
                <a:cs typeface="Courier New"/>
                <a:sym typeface="Courier New"/>
              </a:rPr>
              <a:t>  CONSTRAINT roles_ibfk_1 FOREIGN KEY (mid) REFERENCES films (mid),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latin typeface="Courier New"/>
                <a:ea typeface="Courier New"/>
                <a:cs typeface="Courier New"/>
                <a:sym typeface="Courier New"/>
              </a:rPr>
              <a:t>  CONSTRAINT roles_ibfk_2 FOREIGN KEY (aid) REFERENCES actors (aid)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urier New"/>
                <a:ea typeface="Courier New"/>
                <a:cs typeface="Courier New"/>
                <a:sym typeface="Courier New"/>
              </a:rPr>
              <a:t>) |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FOREIGN KEY Constraints</a:t>
            </a:r>
            <a:endParaRPr/>
          </a:p>
        </p:txBody>
      </p:sp>
      <p:sp>
        <p:nvSpPr>
          <p:cNvPr id="321" name="Google Shape;321;p46"/>
          <p:cNvSpPr txBox="1"/>
          <p:nvPr>
            <p:ph idx="1" type="body"/>
          </p:nvPr>
        </p:nvSpPr>
        <p:spPr>
          <a:xfrm>
            <a:off x="311700" y="1082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you can insert a role for an actor (foreign key), you need to insert the actor in the actors table (primary key)</a:t>
            </a:r>
            <a:r>
              <a:rPr lang="en-GB"/>
              <a:t>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You cannot add a role for an actor if the actor does not exist: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TRY: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INSERT INTO roles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(aid, mid, rname, rid) VALUES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00">
                <a:highlight>
                  <a:srgbClr val="EA9999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, 2,'John',42);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You cannot remove an actor if he still has active roles: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TRY: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DELETE FROM actors WHERE aid = 1;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You cannot delete the table actors while you have a foreign key constraint: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TRY: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DROP TABLE actors;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Aliases</a:t>
            </a:r>
            <a:endParaRPr/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Help us make the queries shorter and more readable. Defined with the keyword </a:t>
            </a:r>
            <a:r>
              <a:rPr b="1" lang="en-GB"/>
              <a:t>AS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SELECT </a:t>
            </a:r>
            <a:r>
              <a:rPr lang="en-GB" sz="1600">
                <a:highlight>
                  <a:srgbClr val="C9DAF8"/>
                </a:highlight>
              </a:rPr>
              <a:t>actors</a:t>
            </a:r>
            <a:r>
              <a:rPr lang="en-GB" sz="1600"/>
              <a:t>.fname, </a:t>
            </a:r>
            <a:r>
              <a:rPr lang="en-GB" sz="1600">
                <a:highlight>
                  <a:srgbClr val="D9D2E9"/>
                </a:highlight>
              </a:rPr>
              <a:t>roles</a:t>
            </a:r>
            <a:r>
              <a:rPr lang="en-GB" sz="1600"/>
              <a:t>.rname FROM </a:t>
            </a:r>
            <a:r>
              <a:rPr lang="en-GB" sz="1600">
                <a:highlight>
                  <a:srgbClr val="C9DAF8"/>
                </a:highlight>
              </a:rPr>
              <a:t>actors</a:t>
            </a:r>
            <a:r>
              <a:rPr lang="en-GB" sz="1600"/>
              <a:t>, </a:t>
            </a:r>
            <a:r>
              <a:rPr lang="en-GB" sz="1600">
                <a:highlight>
                  <a:srgbClr val="D9D2E9"/>
                </a:highlight>
              </a:rPr>
              <a:t>roles</a:t>
            </a:r>
            <a:r>
              <a:rPr lang="en-GB" sz="1600"/>
              <a:t> WHERE </a:t>
            </a:r>
            <a:r>
              <a:rPr lang="en-GB" sz="1600">
                <a:highlight>
                  <a:srgbClr val="C9DAF8"/>
                </a:highlight>
              </a:rPr>
              <a:t>actors</a:t>
            </a:r>
            <a:r>
              <a:rPr lang="en-GB" sz="1600"/>
              <a:t>.aid =</a:t>
            </a:r>
            <a:r>
              <a:rPr lang="en-GB" sz="1600">
                <a:highlight>
                  <a:srgbClr val="D9D2E9"/>
                </a:highlight>
              </a:rPr>
              <a:t>roles</a:t>
            </a:r>
            <a:r>
              <a:rPr lang="en-GB" sz="1600"/>
              <a:t>.aid;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SELECT </a:t>
            </a:r>
            <a:r>
              <a:rPr lang="en-GB" sz="1600">
                <a:highlight>
                  <a:srgbClr val="C9DAF8"/>
                </a:highlight>
              </a:rPr>
              <a:t>a</a:t>
            </a:r>
            <a:r>
              <a:rPr lang="en-GB" sz="1600"/>
              <a:t>.fname, </a:t>
            </a:r>
            <a:r>
              <a:rPr lang="en-GB" sz="1600">
                <a:highlight>
                  <a:srgbClr val="D9D2E9"/>
                </a:highlight>
              </a:rPr>
              <a:t>r</a:t>
            </a:r>
            <a:r>
              <a:rPr lang="en-GB" sz="1600"/>
              <a:t>.rname FROM </a:t>
            </a:r>
            <a:r>
              <a:rPr lang="en-GB" sz="1600">
                <a:highlight>
                  <a:srgbClr val="C9DAF8"/>
                </a:highlight>
              </a:rPr>
              <a:t>actors</a:t>
            </a:r>
            <a:r>
              <a:rPr lang="en-GB" sz="1600"/>
              <a:t> </a:t>
            </a:r>
            <a:r>
              <a:rPr b="1" lang="en-GB" sz="1600"/>
              <a:t>AS</a:t>
            </a:r>
            <a:r>
              <a:rPr lang="en-GB" sz="1600"/>
              <a:t> a, </a:t>
            </a:r>
            <a:r>
              <a:rPr lang="en-GB" sz="1600">
                <a:highlight>
                  <a:srgbClr val="D9D2E9"/>
                </a:highlight>
              </a:rPr>
              <a:t>roles</a:t>
            </a:r>
            <a:r>
              <a:rPr lang="en-GB" sz="1600"/>
              <a:t>  </a:t>
            </a:r>
            <a:r>
              <a:rPr b="1" lang="en-GB" sz="1600"/>
              <a:t>AS</a:t>
            </a:r>
            <a:r>
              <a:rPr lang="en-GB" sz="1600"/>
              <a:t> r WHERE </a:t>
            </a:r>
            <a:r>
              <a:rPr lang="en-GB" sz="1600">
                <a:highlight>
                  <a:srgbClr val="C9DAF8"/>
                </a:highlight>
              </a:rPr>
              <a:t>a</a:t>
            </a:r>
            <a:r>
              <a:rPr lang="en-GB" sz="1600"/>
              <a:t>.aid =</a:t>
            </a:r>
            <a:r>
              <a:rPr lang="en-GB" sz="1600">
                <a:highlight>
                  <a:srgbClr val="D9D2E9"/>
                </a:highlight>
              </a:rPr>
              <a:t>r</a:t>
            </a:r>
            <a:r>
              <a:rPr lang="en-GB" sz="1600"/>
              <a:t>.aid;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7"/>
          <p:cNvSpPr/>
          <p:nvPr/>
        </p:nvSpPr>
        <p:spPr>
          <a:xfrm>
            <a:off x="3739650" y="2748700"/>
            <a:ext cx="832200" cy="47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- Time to start navigating!</a:t>
            </a:r>
            <a:endParaRPr/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71" y="1152475"/>
            <a:ext cx="5082452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are we using JOINS?</a:t>
            </a:r>
            <a:endParaRPr/>
          </a:p>
        </p:txBody>
      </p:sp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is structured in (simple) tables to avoid: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duplication (storage)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repeated columns (think about changing business rules)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update anomalies (multiple updates instead of single row update)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delete anomaly (loss of “reference” data when last occurence is deleted)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Think about (logical) data model and normalisation.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Tables contain columns </a:t>
            </a:r>
            <a:r>
              <a:rPr lang="en-GB"/>
              <a:t>(PRIMARY KEY &lt;-- FOREIGN KEY).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JOINS are used to combine tables using “related” columns.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- </a:t>
            </a:r>
            <a:endParaRPr/>
          </a:p>
        </p:txBody>
      </p:sp>
      <p:sp>
        <p:nvSpPr>
          <p:cNvPr id="346" name="Google Shape;34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mysql&gt;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SELECT code, name, region FROM </a:t>
            </a:r>
            <a:r>
              <a:rPr b="1" lang="en-GB" sz="1400">
                <a:latin typeface="Courier New"/>
                <a:ea typeface="Courier New"/>
                <a:cs typeface="Courier New"/>
                <a:sym typeface="Courier New"/>
              </a:rPr>
              <a:t>country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WHERE code = 'USA';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+-------+-------------------+--------------------+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| </a:t>
            </a:r>
            <a:r>
              <a:rPr b="1" lang="en-GB" sz="1400"/>
              <a:t>Code </a:t>
            </a:r>
            <a:r>
              <a:rPr lang="en-GB" sz="1400"/>
              <a:t>| name             | region              |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+-------+-------------------+--------------------+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| USA  | United States | North America |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+-------+-------------------+--------------------+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1 row in set (0.00 sec)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mysql&gt; </a:t>
            </a:r>
            <a:r>
              <a:rPr lang="en-GB" sz="1400">
                <a:latin typeface="Courier New"/>
                <a:ea typeface="Courier New"/>
                <a:cs typeface="Courier New"/>
                <a:sym typeface="Courier New"/>
              </a:rPr>
              <a:t>SELECT * FROM city WHERE countryCode = 'USA' LIMIT 1;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+------+--------------+--------------------+-------------+---------------+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| ID   | Name         | </a:t>
            </a:r>
            <a:r>
              <a:rPr b="1" lang="en-GB" sz="1400"/>
              <a:t>CountryCode</a:t>
            </a:r>
            <a:r>
              <a:rPr lang="en-GB" sz="1400"/>
              <a:t> | District     | Population |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+------+--------------+--------------------+-------------+---------------+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| 3793 | New York | USA                | New York |    8008278 |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+------+--------------+--------------------+-------------+---------------+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1 row in set (0.22 sec)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700" y="3259800"/>
            <a:ext cx="2129051" cy="17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 uses for a JOIN</a:t>
            </a:r>
            <a:endParaRPr/>
          </a:p>
        </p:txBody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Join a reference table (get the actor’s name based on his actor’s id)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Get 1:M relationships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get the children from parents (like a city is a </a:t>
            </a:r>
            <a:r>
              <a:rPr i="1" lang="en-GB"/>
              <a:t>child </a:t>
            </a:r>
            <a:r>
              <a:rPr lang="en-GB"/>
              <a:t>of a country)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Get the transaction history: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get all orders from a customer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get the list of products and their quantity in an 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get the product price (start date, end date)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get all invoice items from an invoice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get the list of payments for a customer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get unpaid invoices (left outer join with payments)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Reporting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Star diagram (customer name, customer segment, pr</a:t>
            </a:r>
            <a:r>
              <a:rPr lang="en-GB"/>
              <a:t>oduct name, product category, region)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things first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Follow the link, download and source imdb2.sql. (We have updated it for the purpose of this lesson):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https://drive.google.com/open?id=1qgG9lJdrG-_SxSUXUoWkBO-Lvb10cqMh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Source /directory/to/folder/imdb2.sql;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(it will substitute the previous imdb).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JOINS</a:t>
            </a:r>
            <a:endParaRPr/>
          </a:p>
        </p:txBody>
      </p:sp>
      <p:sp>
        <p:nvSpPr>
          <p:cNvPr id="359" name="Google Shape;35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all the countries where English is the official language.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With a WHERE statement: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 Name FROM country, countrylanguage WHERE Countrycode = Code AND Language = 'English';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This corresponds to an INNER JOIN.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</a:t>
            </a:r>
            <a:endParaRPr/>
          </a:p>
        </p:txBody>
      </p:sp>
      <p:pic>
        <p:nvPicPr>
          <p:cNvPr id="365" name="Google Shape;3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475" y="445025"/>
            <a:ext cx="5701325" cy="44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INNER JOIN</a:t>
            </a:r>
            <a:endParaRPr/>
          </a:p>
        </p:txBody>
      </p:sp>
      <p:sp>
        <p:nvSpPr>
          <p:cNvPr id="371" name="Google Shape;37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all the countries where English is the official language.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With an INNER JOIN statement: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Name FROM country INNER JOIN countrylanguage ON Countrycode = Code </a:t>
            </a: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Language = 'English';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Name FROM country INNER JOIN countrylanguage ON Countrycode = Code </a:t>
            </a: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AND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Language = 'English';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You can omit the word INNER.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OUTER</a:t>
            </a:r>
            <a:r>
              <a:rPr lang="en-GB"/>
              <a:t> JOIN</a:t>
            </a:r>
            <a:endParaRPr/>
          </a:p>
        </p:txBody>
      </p:sp>
      <p:sp>
        <p:nvSpPr>
          <p:cNvPr id="377" name="Google Shape;37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all countries which does not have an (official) language.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SELECT Name FROM country LEFT OUTER JOIN countrylanguage ON Countrycode = Code WHERE CountryCode IS NULL;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An outer join is typically used when there is no data available.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Otherwise an inner join would not provide results.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Depending on the order of the tables you use LEFT of RIGHT join.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You can omit the word OUTER.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subSELECT = single value SELECT between ( )</a:t>
            </a:r>
            <a:endParaRPr/>
          </a:p>
        </p:txBody>
      </p:sp>
      <p:sp>
        <p:nvSpPr>
          <p:cNvPr id="383" name="Google Shape;38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the actors who have played 2 roles: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fname, lname FROM actors WHERE aid = (SELECT aid FROM roles GROUP BY aid HAVING COUNT(*) = 2);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fname, lname FROM actors AS a JOIN roles AS r ON a.aid = r.aid GROUP BY r.aid HAVING COUNT(*) = 2;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SELECT fname, lname, rname, title FROM actors AS a </a:t>
            </a: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roles AS r ON a.aid = r.aid </a:t>
            </a:r>
            <a:r>
              <a:rPr b="1" lang="en-GB" sz="160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films AS f ON f.mid = r.mid WHERE r.aid = (SELECT aid FROM roles GROUP BY aid HAVING COUNT(*) = 2</a:t>
            </a:r>
            <a:r>
              <a:rPr lang="en-GB" sz="16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to many relationship M:M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would you implement: </a:t>
            </a:r>
            <a:r>
              <a:rPr lang="en-GB"/>
              <a:t>M:M relationships are split in 2 x 1:M relationships.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Person --&lt; TeamMembership &gt;-- Team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Give the details of possible attributes, primary keys, foreign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date columns would you add?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… think about describing the history 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constraints? (dates!)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other tables could you add? (skills, roles, training, projects, application, </a:t>
            </a:r>
            <a:r>
              <a:rPr lang="en-GB"/>
              <a:t>systems, </a:t>
            </a:r>
            <a:r>
              <a:rPr lang="en-GB"/>
              <a:t>server</a:t>
            </a:r>
            <a:r>
              <a:rPr lang="en-GB"/>
              <a:t>, buildings</a:t>
            </a:r>
            <a:r>
              <a:rPr lang="en-GB"/>
              <a:t>, location)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Very much used in real world applications.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quality</a:t>
            </a:r>
            <a:endParaRPr/>
          </a:p>
        </p:txBody>
      </p:sp>
      <p:sp>
        <p:nvSpPr>
          <p:cNvPr id="395" name="Google Shape;39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JOIN is normally performed between PRIMARY KEY and FOREIGN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Pay attention not to create false data when joining (e.g. forget one AND clause)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Pay attention to priority NOT AND OR -&gt; use ( ) when necessary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Find the actors and their roles for all the male actors or the actors with age above 50: ( ) required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SELECT fname, lname, rname FROM actors, roles WHERE actors.aid = roles.aid AND </a:t>
            </a:r>
            <a:r>
              <a:rPr b="1" lang="en-GB"/>
              <a:t>(</a:t>
            </a:r>
            <a:r>
              <a:rPr lang="en-GB"/>
              <a:t> gender = 'm' OR age &gt; 50 </a:t>
            </a:r>
            <a:r>
              <a:rPr b="1" lang="en-GB"/>
              <a:t>)</a:t>
            </a:r>
            <a:r>
              <a:rPr lang="en-GB"/>
              <a:t>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select * from city where population &gt;= 1000000 and district = 'England';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select * from city where not population &lt; 1000000 and district = 'England';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 rows</a:t>
            </a:r>
            <a:endParaRPr/>
          </a:p>
        </p:txBody>
      </p:sp>
      <p:sp>
        <p:nvSpPr>
          <p:cNvPr id="401" name="Google Shape;40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remove data rows from a table: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DELETE FROM table WHERE … 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Reason</a:t>
            </a:r>
            <a:r>
              <a:rPr lang="en-GB" sz="1200">
                <a:solidFill>
                  <a:schemeClr val="dk1"/>
                </a:solidFill>
              </a:rPr>
              <a:t>s: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Remove old data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Delete wrong data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Privacy reasons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e.g. when a customer does not order during 1 year we cannot contact him anymore for marketing purposes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GB" sz="1200">
                <a:solidFill>
                  <a:schemeClr val="dk1"/>
                </a:solidFill>
              </a:rPr>
              <a:t>We must still keep his invoicing and payment data for 10 years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GB" sz="1200">
                <a:solidFill>
                  <a:schemeClr val="dk1"/>
                </a:solidFill>
              </a:rPr>
              <a:t>Ordering details can be deleted after e.g. 5 years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When an employee does not work for the company any more we need to delete his national number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-GB" sz="1200">
                <a:solidFill>
                  <a:schemeClr val="dk1"/>
                </a:solidFill>
              </a:rPr>
              <a:t>We need to keep the pay slip for 10 years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See GDPR (European Data protection rules - new EU privacy law as of 2018)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privacy rules</a:t>
            </a:r>
            <a:endParaRPr/>
          </a:p>
        </p:txBody>
      </p:sp>
      <p:sp>
        <p:nvSpPr>
          <p:cNvPr id="407" name="Google Shape;40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Clear obsolete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UPDATE employee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SET national_number = NULL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WHERE employee_id = 1003;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UPDATE employee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SET national_number = NULL</a:t>
            </a:r>
            <a:br>
              <a:rPr lang="en-GB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WHERE employee_revoke_dt &lt; date - 365;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 TABLE</a:t>
            </a:r>
            <a:endParaRPr/>
          </a:p>
        </p:txBody>
      </p:sp>
      <p:sp>
        <p:nvSpPr>
          <p:cNvPr id="413" name="Google Shape;41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 TABLE can be used to change the structure of a table.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 a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Drop a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Increase the size of a string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Change the data type of a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 or drop keys (primary, foreign, lookup)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(SELECT Text)	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text is always surrounded by quotes.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% represents any combination of characters in any amount (including 0) but only in </a:t>
            </a:r>
            <a:r>
              <a:rPr b="1" lang="en-GB"/>
              <a:t>LIKE </a:t>
            </a:r>
            <a:r>
              <a:rPr lang="en-GB"/>
              <a:t>conditions.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What happens if you use a % in a where name </a:t>
            </a:r>
            <a:r>
              <a:rPr b="1" lang="en-GB"/>
              <a:t>=</a:t>
            </a:r>
            <a:r>
              <a:rPr lang="en-GB"/>
              <a:t> ‘%Brussels%’; 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How do you include a real % in the query?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textPercentage LIKE ‘100\%’ -- \ is what we call a Escape character.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Can’t we use “=” ? What is the difference between: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-GB"/>
              <a:t>where name = ‘Brussels’      AND     WHERE name LIKE ‘Brussels’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Basically none, although in the IT world you always get surprises:</a:t>
            </a:r>
            <a:endParaRPr/>
          </a:p>
          <a:p>
            <a:pPr indent="0" lvl="0" marL="1710000" marR="76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INSERT INTO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t1 </a:t>
            </a:r>
            <a:r>
              <a:rPr lang="en-GB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00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'davyjones'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endParaRPr sz="1000">
              <a:solidFill>
                <a:srgbClr val="303336"/>
              </a:solidFill>
              <a:highlight>
                <a:srgbClr val="EFF0F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7100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GB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t1 </a:t>
            </a:r>
            <a:r>
              <a:rPr lang="en-GB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c10 = </a:t>
            </a:r>
            <a:r>
              <a:rPr lang="en-GB" sz="100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'davyjones'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000">
                <a:solidFill>
                  <a:srgbClr val="858C93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1000">
                <a:solidFill>
                  <a:srgbClr val="858C93"/>
                </a:solidFill>
                <a:highlight>
                  <a:srgbClr val="EFF0F1"/>
                </a:highlight>
              </a:rPr>
              <a:t>yields 1 row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</a:rPr>
              <a:t> </a:t>
            </a:r>
            <a:endParaRPr sz="1000">
              <a:solidFill>
                <a:srgbClr val="303336"/>
              </a:solidFill>
              <a:highlight>
                <a:srgbClr val="EFF0F1"/>
              </a:highlight>
            </a:endParaRPr>
          </a:p>
          <a:p>
            <a:pPr indent="0" lvl="0" marL="1710000" marR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GB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t1 </a:t>
            </a:r>
            <a:r>
              <a:rPr lang="en-GB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c10 </a:t>
            </a:r>
            <a:r>
              <a:rPr lang="en-GB" sz="1000">
                <a:solidFill>
                  <a:srgbClr val="101094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7D2727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'davyjones'</a:t>
            </a:r>
            <a:r>
              <a:rPr lang="en-GB" sz="1000">
                <a:solidFill>
                  <a:srgbClr val="303336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GB" sz="1000">
                <a:solidFill>
                  <a:srgbClr val="858C93"/>
                </a:solidFill>
                <a:highlight>
                  <a:srgbClr val="EFF0F1"/>
                </a:highlight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-GB" sz="1000">
                <a:solidFill>
                  <a:srgbClr val="858C93"/>
                </a:solidFill>
                <a:highlight>
                  <a:srgbClr val="EFF0F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00">
                <a:solidFill>
                  <a:srgbClr val="858C93"/>
                </a:solidFill>
                <a:highlight>
                  <a:srgbClr val="EFF0F1"/>
                </a:highlight>
              </a:rPr>
              <a:t>yields 0 rows</a:t>
            </a:r>
            <a:endParaRPr sz="1000">
              <a:solidFill>
                <a:srgbClr val="858C93"/>
              </a:solidFill>
              <a:highlight>
                <a:srgbClr val="EFF0F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 TABLE - </a:t>
            </a:r>
            <a:r>
              <a:rPr lang="en-GB"/>
              <a:t>Add a column</a:t>
            </a:r>
            <a:endParaRPr/>
          </a:p>
        </p:txBody>
      </p:sp>
      <p:sp>
        <p:nvSpPr>
          <p:cNvPr id="419" name="Google Shape;41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Imagine you have a table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alterex </a:t>
            </a:r>
            <a:r>
              <a:rPr lang="en-GB"/>
              <a:t>containing orders.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customer would like to have a delayed order. So you need a delivery date.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ALTER TABLE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alterex ADD deliveryDt DATE;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DESC alterex;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2"/>
          <p:cNvSpPr txBox="1"/>
          <p:nvPr/>
        </p:nvSpPr>
        <p:spPr>
          <a:xfrm>
            <a:off x="511950" y="3054900"/>
            <a:ext cx="75672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+------------+---------+------+-----+---------+-------+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 Field      | Type    | Null | Key | Default | Extra |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+------------+---------+------+-----+---------+-------+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 ordernum   | char(9) | YES  |     | NULL    |       |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 deliveryDt | date    | YES  |     | NULL    |       |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+------------+---------+------+-----+---------+-------+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 TABLE - </a:t>
            </a:r>
            <a:r>
              <a:rPr lang="en-GB"/>
              <a:t>Drop a column	</a:t>
            </a:r>
            <a:endParaRPr/>
          </a:p>
        </p:txBody>
      </p:sp>
      <p:sp>
        <p:nvSpPr>
          <p:cNvPr id="426" name="Google Shape;42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Dropping a column means that you also delete the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ALTER TABLE alterex DROP deliveryDt;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DESC alterex;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+------------+---------+------+-----+---------+-------+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Field      | Type    | Null | Key | Default | Extra |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+------------+---------+------+-----+---------+-------+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ordernum   | char(9) | YES  |     | NULL    |       | 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+------------+---------+------+-----+---------+-------+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 TABLE - Modify data type	</a:t>
            </a:r>
            <a:endParaRPr/>
          </a:p>
        </p:txBody>
      </p:sp>
      <p:sp>
        <p:nvSpPr>
          <p:cNvPr id="432" name="Google Shape;432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Modifying</a:t>
            </a:r>
            <a:r>
              <a:rPr lang="en-GB"/>
              <a:t> the data type of a column from one type to another - or just altering the allowed size.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ALTER TABLE alterex MODIFY ordernum INT(9);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DESC alterex;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+----------+--------+------+-----+---------+-------+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Field    | Type   | Null | Key | Default | Extra |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+----------+--------+------+-----+---------+-------+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ordernum | int(9) | YES  |     | NULL    |       |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+----------+--------+------+-----+---------+-------+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 TABLE - Add/Drop Primary Key	</a:t>
            </a:r>
            <a:endParaRPr/>
          </a:p>
        </p:txBody>
      </p:sp>
      <p:sp>
        <p:nvSpPr>
          <p:cNvPr id="438" name="Google Shape;43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ALTER TABLE alterex ADD [CONSTRAINT PK_name]</a:t>
            </a:r>
            <a:endParaRPr sz="1150">
              <a:solidFill>
                <a:srgbClr val="333333"/>
              </a:solidFill>
              <a:highlight>
                <a:srgbClr val="EFF1F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PRIMARY KEY (ordernum);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DESC alterex;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+----------+---------+------+-----+---------+-------+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Field    | Type    | Null | Key | Default | Extra |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+----------+---------+------+-----+---------+-------+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| ordernum | char(9) | NO   | </a:t>
            </a:r>
            <a:r>
              <a:rPr lang="en-GB" sz="1400">
                <a:solidFill>
                  <a:srgbClr val="000000"/>
                </a:solidFill>
                <a:highlight>
                  <a:srgbClr val="FFE599"/>
                </a:highlight>
                <a:latin typeface="Courier New"/>
                <a:ea typeface="Courier New"/>
                <a:cs typeface="Courier New"/>
                <a:sym typeface="Courier New"/>
              </a:rPr>
              <a:t>PRI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NULL    |       |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+----------+---------+------+-----+---------+-------+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ALTER TABLE alterex DROP PRIMARY KEY;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 TABLE - Add/Drop FOREIGN Key	</a:t>
            </a:r>
            <a:endParaRPr/>
          </a:p>
        </p:txBody>
      </p:sp>
      <p:sp>
        <p:nvSpPr>
          <p:cNvPr id="444" name="Google Shape;444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CREATE table otherex(id INT(3) PRIMARy KEY);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ALTER TABLE alterex ADD other INT(3);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ALTER TABLE alterex ADD CONSTRAINT FK_name FOREIGN KEY (other) REFERENCES otherex(id);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+----------+---------+------+-----+---------+-------+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 Field    | Type    | Null | Key | Default | Extra |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+----------+---------+------+-----+---------+-------+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 ordernum | char(9) | NO   | PRI | NULL    |       |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| other    | int(3)  | YES  | </a:t>
            </a:r>
            <a:r>
              <a:rPr lang="en-GB">
                <a:highlight>
                  <a:srgbClr val="FFF2CC"/>
                </a:highlight>
                <a:latin typeface="Courier New"/>
                <a:ea typeface="Courier New"/>
                <a:cs typeface="Courier New"/>
                <a:sym typeface="Courier New"/>
              </a:rPr>
              <a:t>MUL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 | NULL    |       |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+----------+---------+------+-----+---------+-------+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ALTER TABLE alterex DROP FOREIGN KEY fk_name;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1 (More Queries)</a:t>
            </a:r>
            <a:endParaRPr/>
          </a:p>
        </p:txBody>
      </p:sp>
      <p:sp>
        <p:nvSpPr>
          <p:cNvPr id="450" name="Google Shape;450;p67"/>
          <p:cNvSpPr txBox="1"/>
          <p:nvPr>
            <p:ph idx="1" type="body"/>
          </p:nvPr>
        </p:nvSpPr>
        <p:spPr>
          <a:xfrm>
            <a:off x="311700" y="1093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WORLD: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What is the name and the population of the most populated city in India?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List the names of the </a:t>
            </a:r>
            <a:r>
              <a:rPr lang="en-GB" sz="1200"/>
              <a:t>countries having at least 3 cities with 3 million inhabitants</a:t>
            </a:r>
            <a:r>
              <a:rPr lang="en-GB" sz="1200"/>
              <a:t>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What is the number of all the official languages? List the country name and their official languages.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Find all the countries that have only one official language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Find which countries do not have a capital.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Which country has the lowest population?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Make a list with all the languages spoken in Eastern Africa.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IMDB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Find the minimum and the maximum age of the actors per gender.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Find how many actors are in their 20’s, 30’s, 40’s, 50’s etc (grouped by decade).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Add a column to the films table for storing the duration (runtime) or each film.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Alter the data type of column age to INT.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Print the names and biographies of the actors in this format “ANNE HATHAWAY BIO: 1 golden globe”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200"/>
              <a:t>Delete the column biography from films.</a:t>
            </a:r>
            <a:endParaRPr sz="1200"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1" name="Google Shape;451;p67"/>
          <p:cNvSpPr txBox="1"/>
          <p:nvPr/>
        </p:nvSpPr>
        <p:spPr>
          <a:xfrm>
            <a:off x="6621600" y="0"/>
            <a:ext cx="25224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*In case of an error you can always source the sql file again</a:t>
            </a:r>
            <a:endParaRPr i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2</a:t>
            </a:r>
            <a:endParaRPr/>
          </a:p>
        </p:txBody>
      </p:sp>
      <p:sp>
        <p:nvSpPr>
          <p:cNvPr id="457" name="Google Shape;45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Modify your ERD after what you saw today.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Create the a database, create the relevant tables and populate them with trips, customers, payments and a few more (at least 10 in each table).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Use Primary and Foreign Keys to link the tables.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Create the queries (using JOINS) to tell us: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How many trips did a customer book.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What are the destinations of your favourite package?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Which are the packages that include Paris?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Or any other queries that you can think of (be creative!)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Homework 3 (optional)</a:t>
            </a:r>
            <a:endParaRPr/>
          </a:p>
        </p:txBody>
      </p:sp>
      <p:sp>
        <p:nvSpPr>
          <p:cNvPr id="463" name="Google Shape;463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 new ERD based on the imdb database.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Include more entities like: Directors, Oscars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Pay attention to Cardinality &amp; Modality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Be creative :)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(ORDER BY)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639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order of a SELECT is generally undefined.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Mathematically in a SET there is no order defined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Technically, based on the optimiser decisions, there can be an order (from the primary key)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you do a GROUP BY, the output is normally sorted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 choose the sort orde</a:t>
            </a:r>
            <a:r>
              <a:rPr lang="en-GB"/>
              <a:t>r, </a:t>
            </a:r>
            <a:r>
              <a:rPr lang="en-GB"/>
              <a:t>you better use ORDER BY explicitly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821" y="1094225"/>
            <a:ext cx="2356425" cy="35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(COUNTING)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38600" y="1152475"/>
            <a:ext cx="394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Count(*) FROM Country </a:t>
            </a:r>
            <a:r>
              <a:rPr lang="en-GB"/>
              <a:t>&lt;- 239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Count(1) FROM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Country </a:t>
            </a:r>
            <a:r>
              <a:rPr lang="en-GB"/>
              <a:t>&lt;- 239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Count(headofstate) FROM 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Country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GB"/>
              <a:t>  &lt;- 238 !!! </a:t>
            </a:r>
            <a:r>
              <a:rPr b="1" lang="en-GB"/>
              <a:t>What?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6060" l="0" r="0" t="-6060"/>
          <a:stretch/>
        </p:blipFill>
        <p:spPr>
          <a:xfrm>
            <a:off x="3707613" y="2814638"/>
            <a:ext cx="52863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9588" y="1152475"/>
            <a:ext cx="436245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3447300" y="4568875"/>
            <a:ext cx="53850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-&gt; Only NON-NULL values are counted!!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there is a difference?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select count(*) from country where HeadOfState is null;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select case when HeadOfState is null then 'NULL' else 'VALUE' end Data, count(*) Count from country group by Data;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| Data  | Count |</a:t>
            </a:r>
            <a:br>
              <a:rPr lang="en-GB"/>
            </a:br>
            <a:r>
              <a:rPr lang="en-GB"/>
              <a:t>+-------+-------+</a:t>
            </a:r>
            <a:br>
              <a:rPr lang="en-GB"/>
            </a:br>
            <a:r>
              <a:rPr lang="en-GB"/>
              <a:t>| NULL  |     1 |</a:t>
            </a:r>
            <a:br>
              <a:rPr lang="en-GB"/>
            </a:br>
            <a:r>
              <a:rPr lang="en-GB"/>
              <a:t>| VALUE |   238 |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REVISION (CREATE)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/>
        </p:nvSpPr>
        <p:spPr>
          <a:xfrm>
            <a:off x="398425" y="1781225"/>
            <a:ext cx="7349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Create a new table: </a:t>
            </a:r>
            <a:r>
              <a:rPr lang="en-GB" sz="1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en-GB" sz="1300">
                <a:latin typeface="Courier New"/>
                <a:ea typeface="Courier New"/>
                <a:cs typeface="Courier New"/>
                <a:sym typeface="Courier New"/>
              </a:rPr>
              <a:t>customers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 	customer_id INT(5),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300">
                <a:latin typeface="Courier New"/>
                <a:ea typeface="Courier New"/>
                <a:cs typeface="Courier New"/>
                <a:sym typeface="Courier New"/>
              </a:rPr>
              <a:t>VARCHAR(50) NOT NULL,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/>
                <a:ea typeface="Courier New"/>
                <a:cs typeface="Courier New"/>
                <a:sym typeface="Courier New"/>
              </a:rPr>
              <a:t>LastName </a:t>
            </a:r>
            <a:r>
              <a:rPr lang="en-GB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VARCHAR(50) NOT NULL</a:t>
            </a: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 </a:t>
            </a:r>
            <a:r>
              <a:rPr lang="en-GB" sz="1300">
                <a:latin typeface="Courier New"/>
                <a:ea typeface="Courier New"/>
                <a:cs typeface="Courier New"/>
                <a:sym typeface="Courier New"/>
              </a:rPr>
              <a:t>INT (3), preferences TEXT,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 (</a:t>
            </a:r>
            <a:r>
              <a:rPr lang="en-GB" sz="1300">
                <a:latin typeface="Courier New"/>
                <a:ea typeface="Courier New"/>
                <a:cs typeface="Courier New"/>
                <a:sym typeface="Courier New"/>
              </a:rPr>
              <a:t>customer_id</a:t>
            </a: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 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398425" y="1122875"/>
            <a:ext cx="8029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/>
              <a:t>Create a new database in your system:</a:t>
            </a:r>
            <a:r>
              <a:rPr lang="en-GB" sz="1300"/>
              <a:t>     </a:t>
            </a:r>
            <a:r>
              <a:rPr lang="en-GB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DATABASE db_name; </a:t>
            </a:r>
            <a:r>
              <a:rPr lang="en-GB" sz="1300">
                <a:solidFill>
                  <a:srgbClr val="000000"/>
                </a:solidFill>
                <a:highlight>
                  <a:srgbClr val="D9EAD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300">
              <a:solidFill>
                <a:srgbClr val="000000"/>
              </a:solidFill>
              <a:highlight>
                <a:srgbClr val="D9EAD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-374300" y="3322200"/>
            <a:ext cx="664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Always-&gt; </a:t>
            </a:r>
            <a:r>
              <a:rPr b="1" lang="en-GB">
                <a:solidFill>
                  <a:schemeClr val="dk1"/>
                </a:solidFill>
              </a:rPr>
              <a:t>Column Name + Data type</a:t>
            </a:r>
            <a:r>
              <a:rPr lang="en-GB">
                <a:solidFill>
                  <a:schemeClr val="dk1"/>
                </a:solidFill>
              </a:rPr>
              <a:t>, Optional -&gt;</a:t>
            </a:r>
            <a:r>
              <a:rPr b="1" lang="en-GB">
                <a:solidFill>
                  <a:schemeClr val="dk1"/>
                </a:solidFill>
              </a:rPr>
              <a:t> Constraints:</a:t>
            </a:r>
            <a:endParaRPr b="1"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129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None/>
            </a:pPr>
            <a:r>
              <a:rPr lang="en-GB" sz="1150">
                <a:solidFill>
                  <a:srgbClr val="000000"/>
                </a:solidFill>
              </a:rPr>
              <a:t>The</a:t>
            </a:r>
            <a:r>
              <a:rPr i="1" lang="en-GB" sz="1150">
                <a:solidFill>
                  <a:srgbClr val="000000"/>
                </a:solidFill>
              </a:rPr>
              <a:t>  </a:t>
            </a:r>
            <a:r>
              <a:rPr lang="en-GB" sz="115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en-GB" sz="1150">
                <a:solidFill>
                  <a:srgbClr val="CC0000"/>
                </a:solidFill>
              </a:rPr>
              <a:t> </a:t>
            </a:r>
            <a:r>
              <a:rPr lang="en-GB" sz="1150">
                <a:solidFill>
                  <a:srgbClr val="000000"/>
                </a:solidFill>
              </a:rPr>
              <a:t>indicates that the inserted value cannot be </a:t>
            </a:r>
            <a:r>
              <a:rPr lang="en-GB" sz="115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GB" sz="1150">
                <a:solidFill>
                  <a:srgbClr val="000000"/>
                </a:solidFill>
              </a:rPr>
              <a:t>.</a:t>
            </a:r>
            <a:endParaRPr sz="1150">
              <a:solidFill>
                <a:srgbClr val="000000"/>
              </a:solidFill>
            </a:endParaRPr>
          </a:p>
          <a:p>
            <a:pPr indent="-228600" lvl="0" marL="129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None/>
            </a:pPr>
            <a:r>
              <a:rPr lang="en-GB" sz="1150">
                <a:solidFill>
                  <a:srgbClr val="000000"/>
                </a:solidFill>
              </a:rPr>
              <a:t>The </a:t>
            </a:r>
            <a:r>
              <a:rPr lang="en-GB" sz="115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DEFAULT value</a:t>
            </a:r>
            <a:r>
              <a:rPr lang="en-GB" sz="1150">
                <a:solidFill>
                  <a:srgbClr val="000000"/>
                </a:solidFill>
              </a:rPr>
              <a:t> is used to specify the default value of the column.</a:t>
            </a:r>
            <a:endParaRPr sz="1150">
              <a:solidFill>
                <a:srgbClr val="000000"/>
              </a:solidFill>
            </a:endParaRPr>
          </a:p>
          <a:p>
            <a:pPr indent="-228600" lvl="0" marL="129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None/>
            </a:pPr>
            <a:r>
              <a:rPr lang="en-GB" sz="1150">
                <a:solidFill>
                  <a:srgbClr val="000000"/>
                </a:solidFill>
              </a:rPr>
              <a:t>The </a:t>
            </a:r>
            <a:r>
              <a:rPr lang="en-GB" sz="115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en-GB" sz="1150">
                <a:solidFill>
                  <a:srgbClr val="000000"/>
                </a:solidFill>
              </a:rPr>
              <a:t> specifies that values are the unique identifiers.</a:t>
            </a:r>
            <a:endParaRPr sz="11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115000"/>
              </a:lnSpc>
              <a:spcBef>
                <a:spcPts val="470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-228600" lvl="0" marL="1295400" rtl="0" algn="l">
              <a:lnSpc>
                <a:spcPct val="115000"/>
              </a:lnSpc>
              <a:spcBef>
                <a:spcPts val="4700"/>
              </a:spcBef>
              <a:spcAft>
                <a:spcPts val="0"/>
              </a:spcAft>
              <a:buClr>
                <a:srgbClr val="000000"/>
              </a:buClr>
              <a:buSzPts val="1150"/>
              <a:buNone/>
            </a:pPr>
            <a:r>
              <a:t/>
            </a:r>
            <a:endParaRPr sz="11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